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5" r:id="rId2"/>
    <p:sldMasterId id="2147483841" r:id="rId3"/>
    <p:sldMasterId id="2147483801" r:id="rId4"/>
    <p:sldMasterId id="2147483830" r:id="rId5"/>
    <p:sldMasterId id="2147483833" r:id="rId6"/>
    <p:sldMasterId id="2147483838" r:id="rId7"/>
  </p:sldMasterIdLst>
  <p:notesMasterIdLst>
    <p:notesMasterId r:id="rId38"/>
  </p:notesMasterIdLst>
  <p:sldIdLst>
    <p:sldId id="282" r:id="rId8"/>
    <p:sldId id="380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5" r:id="rId21"/>
    <p:sldId id="464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50" r:id="rId3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" id="{9BC906B2-097A-7845-A565-421D1059C282}">
          <p14:sldIdLst>
            <p14:sldId id="282"/>
          </p14:sldIdLst>
        </p14:section>
        <p14:section name="Interior" id="{D8A0EF47-F7BB-4040-A5CD-616C45D61098}">
          <p14:sldIdLst>
            <p14:sldId id="380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5"/>
            <p14:sldId id="464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145C7F-C4FD-2B96-D275-C4C78430E811}" name="Sean Wood" initials="SW" userId="afb9e93939c3130d" providerId="Windows Liv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thleen M CIV USN NAS WBY WA (USA)" initials="JKMCUNWW(" lastIdx="6" clrIdx="0">
    <p:extLst>
      <p:ext uri="{19B8F6BF-5375-455C-9EA6-DF929625EA0E}">
        <p15:presenceInfo xmlns:p15="http://schemas.microsoft.com/office/powerpoint/2012/main" userId="S-1-5-21-283434708-1855628083-519896044-270537" providerId="AD"/>
      </p:ext>
    </p:extLst>
  </p:cmAuthor>
  <p:cmAuthor id="2" name="Armstrong-Milete, Kendra T CTR NAS Corpus Christi, N9" initials="AKTCNCCN" lastIdx="3" clrIdx="1">
    <p:extLst>
      <p:ext uri="{19B8F6BF-5375-455C-9EA6-DF929625EA0E}">
        <p15:presenceInfo xmlns:p15="http://schemas.microsoft.com/office/powerpoint/2012/main" userId="S-1-5-21-283434708-1855628083-519896044-5502800" providerId="AD"/>
      </p:ext>
    </p:extLst>
  </p:cmAuthor>
  <p:cmAuthor id="3" name="Baker, John C CIV CNIC HQ, N911" initials="JCB" lastIdx="21" clrIdx="2">
    <p:extLst>
      <p:ext uri="{19B8F6BF-5375-455C-9EA6-DF929625EA0E}">
        <p15:presenceInfo xmlns:p15="http://schemas.microsoft.com/office/powerpoint/2012/main" userId="Baker, John C CIV CNIC HQ, N911" providerId="None"/>
      </p:ext>
    </p:extLst>
  </p:cmAuthor>
  <p:cmAuthor id="4" name="Casey-Macias, Catherine" initials="CMC" lastIdx="37" clrIdx="3">
    <p:extLst>
      <p:ext uri="{19B8F6BF-5375-455C-9EA6-DF929625EA0E}">
        <p15:presenceInfo xmlns:p15="http://schemas.microsoft.com/office/powerpoint/2012/main" userId="S::Catherine.Casey-Macias@usaa.com::3d950b72-5456-4272-a83a-12fa3133bb18" providerId="AD"/>
      </p:ext>
    </p:extLst>
  </p:cmAuthor>
  <p:cmAuthor id="5" name="Samantha Salazar" initials="SS" lastIdx="3" clrIdx="4">
    <p:extLst>
      <p:ext uri="{19B8F6BF-5375-455C-9EA6-DF929625EA0E}">
        <p15:presenceInfo xmlns:p15="http://schemas.microsoft.com/office/powerpoint/2012/main" userId="S::ssalazar@mvculture.com::1d602b40-9561-46a7-82cd-14c05aaece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2B608B"/>
    <a:srgbClr val="EDB21B"/>
    <a:srgbClr val="EB8D36"/>
    <a:srgbClr val="4D2070"/>
    <a:srgbClr val="AB344A"/>
    <a:srgbClr val="D6B059"/>
    <a:srgbClr val="033A61"/>
    <a:srgbClr val="3E3E3F"/>
    <a:srgbClr val="D0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 autoAdjust="0"/>
    <p:restoredTop sz="86400" autoAdjust="0"/>
  </p:normalViewPr>
  <p:slideViewPr>
    <p:cSldViewPr snapToGrid="0" snapToObjects="1">
      <p:cViewPr varScale="1">
        <p:scale>
          <a:sx n="92" d="100"/>
          <a:sy n="92" d="100"/>
        </p:scale>
        <p:origin x="1592" y="184"/>
      </p:cViewPr>
      <p:guideLst/>
    </p:cSldViewPr>
  </p:slideViewPr>
  <p:outlineViewPr>
    <p:cViewPr>
      <p:scale>
        <a:sx n="33" d="100"/>
        <a:sy n="33" d="100"/>
      </p:scale>
      <p:origin x="0" y="-22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76C-582D-524B-BFE1-27F98059DCFA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9D3-4FD5-7346-98F4-B0A01A7C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B329D1B-4694-EE49-A273-14FAF3BB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088" y="2648772"/>
            <a:ext cx="3223350" cy="199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aseline="0">
                <a:solidFill>
                  <a:srgbClr val="004072"/>
                </a:solidFill>
                <a:latin typeface="A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6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0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36466"/>
                </a:solidFill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EDD10EF-4869-3D4C-9367-1604606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CA1877-EDA6-A043-9E70-CEBBFDB5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0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42B5F-B18C-4108-67BF-77534523A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0821" cy="6855616"/>
          </a:xfrm>
          <a:prstGeom prst="rect">
            <a:avLst/>
          </a:prstGeom>
        </p:spPr>
      </p:pic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B182BA9F-E571-E949-B710-C999D25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48" y="2409901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B4856155-18CA-4893-6EC1-6FC6C4FC6B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758B07-9935-2A9B-27D8-7F671DE78F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CB25A5-13BC-0C97-3496-14E5989E29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" y="-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68525A21-B491-3C74-2FD5-13B55658C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098604" cy="6823953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5" y="36512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535" y="1825625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F9F6-CDC6-6468-EC1F-9A8C745CC3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31122-80BB-DD6E-B657-F6A28B11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2A984A-1987-8C44-AA9C-0507C9EA1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B7147E33-40F0-A280-7158-451E1580D799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0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7EDEC9D-708B-DDB7-90E3-196CF19497A3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2B2A-9564-85FD-B586-EC86EE8A3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Videos/Navy%20Marriage%20Video%2009%20-%20Credit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7D51F1-9E3F-5F96-C338-8D6B2442C0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80614" y="3281351"/>
            <a:ext cx="4440264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Permanent Change of Station (PCS)</a:t>
            </a:r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B3C58C44-340D-1748-BCBF-947D55D091C1}"/>
              </a:ext>
            </a:extLst>
          </p:cNvPr>
          <p:cNvSpPr txBox="1">
            <a:spLocks/>
          </p:cNvSpPr>
          <p:nvPr/>
        </p:nvSpPr>
        <p:spPr>
          <a:xfrm>
            <a:off x="7715023" y="110915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39F7762-6E3B-060F-F5A6-4D2CA5253768}"/>
              </a:ext>
            </a:extLst>
          </p:cNvPr>
          <p:cNvSpPr txBox="1"/>
          <p:nvPr/>
        </p:nvSpPr>
        <p:spPr>
          <a:xfrm>
            <a:off x="4443210" y="4336957"/>
            <a:ext cx="18998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1100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OPNAV-PCSFRT-2.0</a:t>
            </a: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C4E91447-83F6-B7BF-4152-235B85FA40FC}"/>
              </a:ext>
            </a:extLst>
          </p:cNvPr>
          <p:cNvSpPr txBox="1"/>
          <p:nvPr/>
        </p:nvSpPr>
        <p:spPr>
          <a:xfrm>
            <a:off x="268095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OPNAV-PCSFRT-2.0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10361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5A2E6D7-02A0-9CC8-C1B3-AC2FF223FE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Tax Considerations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57270A8-2498-CDDA-B245-AEEFA72A7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2"/>
            <a:ext cx="7810819" cy="4770150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004071"/>
                </a:solidFill>
              </a:rPr>
              <a:t>Possible changes to tax situation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</a:rPr>
              <a:t>Update federal and state tax withholding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</a:rPr>
              <a:t>Tax withholding estimator at irs.gov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</a:rPr>
              <a:t>Visit </a:t>
            </a:r>
            <a:r>
              <a:rPr lang="en-US" i="1" dirty="0">
                <a:solidFill>
                  <a:srgbClr val="004071"/>
                </a:solidFill>
              </a:rPr>
              <a:t>https://</a:t>
            </a:r>
            <a:r>
              <a:rPr lang="en-US" i="1" dirty="0" err="1">
                <a:solidFill>
                  <a:srgbClr val="004071"/>
                </a:solidFill>
              </a:rPr>
              <a:t>mypay.dfas.mil</a:t>
            </a:r>
            <a:r>
              <a:rPr lang="en-US" i="1" dirty="0">
                <a:solidFill>
                  <a:srgbClr val="004071"/>
                </a:solidFill>
              </a:rPr>
              <a:t>/ </a:t>
            </a:r>
            <a:r>
              <a:rPr lang="en-US" dirty="0">
                <a:solidFill>
                  <a:srgbClr val="004071"/>
                </a:solidFill>
              </a:rPr>
              <a:t>to make changes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/>
              <a:t>Update property tax records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/>
              <a:t>Residency issues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Military Spouse Residency Relief Act (MSRRA)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Veterans Benefits and Transition Act of 2018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/>
              <a:t>Free tax resources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Military OneSource </a:t>
            </a:r>
            <a:r>
              <a:rPr lang="en-US" dirty="0" err="1"/>
              <a:t>MilTax</a:t>
            </a:r>
            <a:r>
              <a:rPr lang="en-US" dirty="0"/>
              <a:t> — Tax prep and filing software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Volunteer Income Tax Assistance (VITA) Program</a:t>
            </a:r>
          </a:p>
          <a:p>
            <a:pPr marL="469900" lvl="1" indent="0">
              <a:lnSpc>
                <a:spcPct val="100000"/>
              </a:lnSpc>
              <a:spcBef>
                <a:spcPts val="720"/>
              </a:spcBef>
              <a:buNone/>
              <a:tabLst>
                <a:tab pos="241300" algn="l"/>
              </a:tabLst>
            </a:pPr>
            <a:endParaRPr lang="en-US" dirty="0"/>
          </a:p>
          <a:p>
            <a:pPr marL="469900" lvl="1">
              <a:lnSpc>
                <a:spcPct val="100000"/>
              </a:lnSpc>
              <a:spcBef>
                <a:spcPts val="220"/>
              </a:spcBef>
              <a:tabLst>
                <a:tab pos="697865" algn="l"/>
                <a:tab pos="6985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1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7322" y="3119870"/>
            <a:ext cx="7516678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F9EEE7F5-143B-CE86-DE3D-97A0FE5EB9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1831F3-1745-BB05-2ADC-E7637E1F5EF8}"/>
              </a:ext>
            </a:extLst>
          </p:cNvPr>
          <p:cNvSpPr txBox="1"/>
          <p:nvPr/>
        </p:nvSpPr>
        <p:spPr>
          <a:xfrm>
            <a:off x="808602" y="6414560"/>
            <a:ext cx="488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Change of Station (PCS)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Counselee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28504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ECB13DD-5F61-2C25-D178-93EE96F6DF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Consumer Protections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FCB9CCE8-6E56-91A0-7ECA-4026C449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565708" cy="4871320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Know your rights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Military Lending Act (MLA)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Installation’s legal office </a:t>
            </a: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Identity theft protections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Know the signs of identity theft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Understand how to protect yourself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697865" algn="l"/>
                <a:tab pos="698500" algn="l"/>
              </a:tabLst>
            </a:pPr>
            <a:r>
              <a:rPr lang="en-US" dirty="0"/>
              <a:t>Resources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i="1" dirty="0"/>
              <a:t>https://www.identitytheft.gov/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i="1" dirty="0"/>
              <a:t>https://consumer.gov/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i="1" dirty="0"/>
              <a:t>https://</a:t>
            </a:r>
            <a:r>
              <a:rPr lang="en-US" i="1" dirty="0" err="1"/>
              <a:t>www.ftc.gov</a:t>
            </a:r>
            <a:r>
              <a:rPr lang="en-US" i="1" dirty="0"/>
              <a:t>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A244BBF0-FA1A-1F85-91CE-00F7F72387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12DAAE-4C5B-57EA-3660-BA98C7C18B74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Consumer </a:t>
            </a:r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and Servicemembers Civil Relief 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72330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F3862A1-BE6B-97A4-47F3-BA20E02442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Misleading Consumer Practices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24E3EEA7-65B7-12D0-FA8C-C04A6A6F1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323079" cy="4871320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Recognize scams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Multilevel marketing / pyramid scheme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Get rich quick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Too good to be true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Protect yourself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Research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Comparison shop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Sleep on it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Report a complaint</a:t>
            </a:r>
          </a:p>
          <a:p>
            <a:endParaRPr lang="en-US" dirty="0"/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97C98AEA-CF40-4366-9DE5-61AD0F8289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F77BD-E0C0-6033-B8D4-A2352F05B3DA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 of Help for Military Consumers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41794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5072" y="3119870"/>
            <a:ext cx="7508928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Major Purchases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867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C99A958-ED0B-2281-84E5-146E54B025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Housing and Transportation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057A97D-5966-A2EC-8C88-1F8FD210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837323" cy="4823635"/>
          </a:xfrm>
        </p:spPr>
        <p:txBody>
          <a:bodyPr>
            <a:no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Housing needs  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Rent or buy?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On or off installation?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Prepare now if planning to buy</a:t>
            </a:r>
          </a:p>
          <a:p>
            <a:pPr marL="1094976" lvl="2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Review credit reports and get pre-approved</a:t>
            </a:r>
          </a:p>
          <a:p>
            <a:pPr marL="1094976" lvl="2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Save for down payment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Utility accounts and deposits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Transportation needs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Update registration and insurance</a:t>
            </a:r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3C43978D-495D-DB80-694A-00666BDADB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33DA51-5358-4034-248B-C9545C8C5829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Rules of Buying a House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 Purchases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252892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2820" y="3119870"/>
            <a:ext cx="750118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512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FAEC728-B829-DABD-70D0-E1FAC65434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"/>
                <a:cs typeface=""/>
              </a:rPr>
              <a:t>LIFE Insurance Needs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EAA68B9-0DDB-2CAA-8FC4-D4CFE1B94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254547"/>
              </p:ext>
            </p:extLst>
          </p:nvPr>
        </p:nvGraphicFramePr>
        <p:xfrm>
          <a:off x="1394024" y="1998489"/>
          <a:ext cx="6889769" cy="4057491"/>
        </p:xfrm>
        <a:graphic>
          <a:graphicData uri="http://schemas.openxmlformats.org/drawingml/2006/table">
            <a:tbl>
              <a:tblPr firstRow="1" bandRow="1"/>
              <a:tblGrid>
                <a:gridCol w="5402543">
                  <a:extLst>
                    <a:ext uri="{9D8B030D-6E8A-4147-A177-3AD203B41FA5}">
                      <a16:colId xmlns:a16="http://schemas.microsoft.com/office/drawing/2014/main" val="3819238701"/>
                    </a:ext>
                  </a:extLst>
                </a:gridCol>
                <a:gridCol w="1487226">
                  <a:extLst>
                    <a:ext uri="{9D8B030D-6E8A-4147-A177-3AD203B41FA5}">
                      <a16:colId xmlns:a16="http://schemas.microsoft.com/office/drawing/2014/main" val="2496711472"/>
                    </a:ext>
                  </a:extLst>
                </a:gridCol>
              </a:tblGrid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iabilities (debts and obligations)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95901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ncome (amount X number of years needed)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73603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inal expenses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01177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ducation and other goals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895459"/>
                  </a:ext>
                </a:extLst>
              </a:tr>
              <a:tr h="553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6364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rgbClr val="636466"/>
                        </a:solidFill>
                        <a:latin typeface="Helvetica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780725"/>
                  </a:ext>
                </a:extLst>
              </a:tr>
              <a:tr h="5857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>
                    <a:lnL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1691669"/>
                  </a:ext>
                </a:extLst>
              </a:tr>
              <a:tr h="58571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4336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03BAF1F-10D0-D4C4-ED9F-E88975AFC0B9}"/>
              </a:ext>
            </a:extLst>
          </p:cNvPr>
          <p:cNvSpPr txBox="1"/>
          <p:nvPr/>
        </p:nvSpPr>
        <p:spPr>
          <a:xfrm>
            <a:off x="700202" y="4611061"/>
            <a:ext cx="549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0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current coverage and assets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B4A5390-F6D8-B0BD-2C73-EA019DE45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16344"/>
              </p:ext>
            </p:extLst>
          </p:nvPr>
        </p:nvGraphicFramePr>
        <p:xfrm>
          <a:off x="6807691" y="4451861"/>
          <a:ext cx="1833473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473">
                  <a:extLst>
                    <a:ext uri="{9D8B030D-6E8A-4147-A177-3AD203B41FA5}">
                      <a16:colId xmlns:a16="http://schemas.microsoft.com/office/drawing/2014/main" val="1293579821"/>
                    </a:ext>
                  </a:extLst>
                </a:gridCol>
              </a:tblGrid>
              <a:tr h="390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1604"/>
                  </a:ext>
                </a:extLst>
              </a:tr>
            </a:tbl>
          </a:graphicData>
        </a:graphic>
      </p:graphicFrame>
      <p:sp>
        <p:nvSpPr>
          <p:cNvPr id="18" name="Title 4">
            <a:extLst>
              <a:ext uri="{FF2B5EF4-FFF2-40B4-BE49-F238E27FC236}">
                <a16:creationId xmlns:a16="http://schemas.microsoft.com/office/drawing/2014/main" id="{3F551CB5-7963-C573-E3A3-0137732CDB22}"/>
              </a:ext>
            </a:extLst>
          </p:cNvPr>
          <p:cNvSpPr txBox="1">
            <a:spLocks/>
          </p:cNvSpPr>
          <p:nvPr/>
        </p:nvSpPr>
        <p:spPr>
          <a:xfrm>
            <a:off x="2726160" y="5373195"/>
            <a:ext cx="346703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Total Need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C0CEF14-E446-D372-7604-B9CB82AB3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26335"/>
              </p:ext>
            </p:extLst>
          </p:nvPr>
        </p:nvGraphicFramePr>
        <p:xfrm>
          <a:off x="6742840" y="5331631"/>
          <a:ext cx="1590569" cy="516540"/>
        </p:xfrm>
        <a:graphic>
          <a:graphicData uri="http://schemas.openxmlformats.org/drawingml/2006/table">
            <a:tbl>
              <a:tblPr firstRow="1"/>
              <a:tblGrid>
                <a:gridCol w="1590569">
                  <a:extLst>
                    <a:ext uri="{9D8B030D-6E8A-4147-A177-3AD203B41FA5}">
                      <a16:colId xmlns:a16="http://schemas.microsoft.com/office/drawing/2014/main" val="3189206139"/>
                    </a:ext>
                  </a:extLst>
                </a:gridCol>
              </a:tblGrid>
              <a:tr h="51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23362A"/>
                      </a:solidFill>
                      <a:prstDash val="solid"/>
                    </a:lnL>
                    <a:lnR w="38100" cmpd="sng">
                      <a:solidFill>
                        <a:srgbClr val="23362A"/>
                      </a:solidFill>
                      <a:prstDash val="solid"/>
                    </a:lnR>
                    <a:lnT w="38100" cmpd="sng">
                      <a:solidFill>
                        <a:srgbClr val="23362A"/>
                      </a:solidFill>
                      <a:prstDash val="solid"/>
                    </a:lnT>
                    <a:lnB w="38100" cmpd="sng">
                      <a:solidFill>
                        <a:srgbClr val="23362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967682"/>
                  </a:ext>
                </a:extLst>
              </a:tr>
            </a:tbl>
          </a:graphicData>
        </a:graphic>
      </p:graphicFrame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E95851ED-AE31-8C6A-7F26-5F000EAB0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00DB2-D0A7-3B9F-C126-5FCE983C1857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24053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5CC524-1DA9-AD75-5A4E-F580B13F97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Life Insurance</a:t>
            </a: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D0B5CE92-74D8-E0CE-1E9A-C4E18959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2"/>
            <a:ext cx="7565708" cy="4160550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Servicemembers’ Group Life Insurance (SGLI)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Maximum coverage of $500,000 effective March 1, 2023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Beneficiaries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Family Servicemembers’ Group Life Insurance (FSGLI)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Private Life Insurance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Term and permanent coverage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War clause and other restrictions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Beneficiaries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Premium payments</a:t>
            </a:r>
          </a:p>
          <a:p>
            <a:pPr marL="812800" lvl="1" indent="-342900">
              <a:lnSpc>
                <a:spcPct val="100000"/>
              </a:lnSpc>
              <a:spcBef>
                <a:spcPts val="19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8A748E84-ADA2-F15F-6666-FDDD8B4015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EE0CE4-2032-2C7C-7A17-F9DF3075B24D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421424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5072" y="2810740"/>
            <a:ext cx="7508928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Compensation, Benefits, </a:t>
            </a:r>
            <a:b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and Entitlements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417CFC11-D421-C633-0E05-A7D94499C0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C25BC8-C7A1-60B0-231E-BCA6877FEF14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0754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698A3B8-3B19-DCFF-0D5A-3E6102278F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0FEEFD-A515-02CE-D674-681E14EAFE97}"/>
              </a:ext>
            </a:extLst>
          </p:cNvPr>
          <p:cNvSpPr txBox="1">
            <a:spLocks/>
          </p:cNvSpPr>
          <p:nvPr/>
        </p:nvSpPr>
        <p:spPr>
          <a:xfrm>
            <a:off x="1094641" y="1577641"/>
            <a:ext cx="7678298" cy="46439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Purchases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Compensation, Benefits, and Entitlements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 Considerations: Before, During, and After Your Move</a:t>
            </a:r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7CD0FAEF-51D1-AAEC-C045-02DDEC76B4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8105A7-B9E5-6AD5-63AB-1FB00D71C6E4}"/>
              </a:ext>
            </a:extLst>
          </p:cNvPr>
          <p:cNvSpPr txBox="1"/>
          <p:nvPr/>
        </p:nvSpPr>
        <p:spPr>
          <a:xfrm>
            <a:off x="808602" y="6414560"/>
            <a:ext cx="488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Change of Station (PCS)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Counselee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350189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CAF8B6E-D247-AA47-9B4F-2BEC4A8DBF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Travel Pay and Allowances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A27FBBDF-B785-0D89-604B-76FE64DD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1" y="1577642"/>
            <a:ext cx="7837323" cy="546381"/>
          </a:xfrm>
        </p:spPr>
        <p:txBody>
          <a:bodyPr>
            <a:noAutofit/>
          </a:bodyPr>
          <a:lstStyle/>
          <a:p>
            <a:pPr marL="12700" indent="0">
              <a:lnSpc>
                <a:spcPct val="100000"/>
              </a:lnSpc>
              <a:spcBef>
                <a:spcPts val="385"/>
              </a:spcBef>
              <a:buNone/>
            </a:pPr>
            <a:r>
              <a:rPr lang="en-US" dirty="0"/>
              <a:t>Speak with finance and travel management office before executing PCS orders</a:t>
            </a:r>
          </a:p>
          <a:p>
            <a:pPr marL="1384248" lvl="3" indent="-342900">
              <a:lnSpc>
                <a:spcPct val="100000"/>
              </a:lnSpc>
              <a:spcBef>
                <a:spcPts val="385"/>
              </a:spcBef>
            </a:pPr>
            <a:endParaRPr lang="en-US" sz="1100" dirty="0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D88CF5AB-3F65-BFD0-1CDE-CC048264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13720"/>
              </p:ext>
            </p:extLst>
          </p:nvPr>
        </p:nvGraphicFramePr>
        <p:xfrm>
          <a:off x="808602" y="2460265"/>
          <a:ext cx="8020487" cy="313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6141">
                  <a:extLst>
                    <a:ext uri="{9D8B030D-6E8A-4147-A177-3AD203B41FA5}">
                      <a16:colId xmlns:a16="http://schemas.microsoft.com/office/drawing/2014/main" val="3079448541"/>
                    </a:ext>
                  </a:extLst>
                </a:gridCol>
                <a:gridCol w="3774346">
                  <a:extLst>
                    <a:ext uri="{9D8B030D-6E8A-4147-A177-3AD203B41FA5}">
                      <a16:colId xmlns:a16="http://schemas.microsoft.com/office/drawing/2014/main" val="931356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Allowance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46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Mileage reimbursement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 driving costs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8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diem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 hotel and meals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840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of Living Allowance (COLA)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offset higher prices in</a:t>
                      </a:r>
                      <a:r>
                        <a:rPr lang="en-US" sz="1800" baseline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highest cost locations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13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Overseas Housing Allowance (OHA)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r>
                        <a:rPr lang="en-US" sz="1800" baseline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overseas housing costs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15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Move-in Housing Allowance (MIHA)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OCONUS only to help cover costs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98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Temporary Lodging Allowance</a:t>
                      </a:r>
                      <a:r>
                        <a:rPr lang="en-US" sz="1800" baseline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(TLA)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OCONUS</a:t>
                      </a:r>
                      <a:r>
                        <a:rPr lang="en-US" sz="1800" baseline="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only to cover lodging expenses up to 60 days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4132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0FE1AAC-81F0-AF3E-9C47-C3A12A018B0F}"/>
              </a:ext>
            </a:extLst>
          </p:cNvPr>
          <p:cNvSpPr txBox="1"/>
          <p:nvPr/>
        </p:nvSpPr>
        <p:spPr>
          <a:xfrm>
            <a:off x="0" y="5878851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4071"/>
                </a:solidFill>
              </a:rPr>
              <a:t>Visit Military OneSource for more details</a:t>
            </a:r>
          </a:p>
        </p:txBody>
      </p: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06FDB08F-2544-9F1B-A70E-C2CFD3B3FF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F02B9-BDB7-56C5-4439-5BDC95A5FFBB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133935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21E8709-091C-1397-CDAF-7963F3DF2D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-23640"/>
            <a:ext cx="71904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SECDEF Memo: Taking Care of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Our Service Members and Families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CC9A36A-DC0C-E7E2-E307-743A5E06A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891114"/>
              </p:ext>
            </p:extLst>
          </p:nvPr>
        </p:nvGraphicFramePr>
        <p:xfrm>
          <a:off x="782664" y="2204186"/>
          <a:ext cx="8046423" cy="36212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91210">
                  <a:extLst>
                    <a:ext uri="{9D8B030D-6E8A-4147-A177-3AD203B41FA5}">
                      <a16:colId xmlns:a16="http://schemas.microsoft.com/office/drawing/2014/main" val="3041483001"/>
                    </a:ext>
                  </a:extLst>
                </a:gridCol>
                <a:gridCol w="3955213">
                  <a:extLst>
                    <a:ext uri="{9D8B030D-6E8A-4147-A177-3AD203B41FA5}">
                      <a16:colId xmlns:a16="http://schemas.microsoft.com/office/drawing/2014/main" val="3580759128"/>
                    </a:ext>
                  </a:extLst>
                </a:gridCol>
              </a:tblGrid>
              <a:tr h="192833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Dislocation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Allowance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(DLA)</a:t>
                      </a:r>
                      <a:endParaRPr lang="en-US" sz="1800" b="0" i="0" dirty="0">
                        <a:solidFill>
                          <a:srgbClr val="033A6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E1–E6 to further</a:t>
                      </a:r>
                    </a:p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offset personal expenses for PCS moves. DLA payments for ALL Service members will now be paid AUTOMATICALLY one month prior to their move date to preempt out-of-pocket expenses.</a:t>
                      </a:r>
                      <a:endParaRPr lang="en-US" sz="1800" b="0" i="0" dirty="0">
                        <a:solidFill>
                          <a:srgbClr val="033A6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4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79401"/>
                  </a:ext>
                </a:extLst>
              </a:tr>
              <a:tr h="160960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Temporary Lodging Expense (TLE)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TLE maximum coverage 14 days for CONUS moves and allow up to 60 days of TLE if a Service member is in a specified Military Housing Area with a housing shortage</a:t>
                      </a:r>
                      <a:endParaRPr lang="en-US" sz="1800" b="0" i="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7562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B81A20-3B45-3019-18D3-F33137EB37EE}"/>
              </a:ext>
            </a:extLst>
          </p:cNvPr>
          <p:cNvSpPr txBox="1"/>
          <p:nvPr/>
        </p:nvSpPr>
        <p:spPr>
          <a:xfrm>
            <a:off x="2091703" y="6099821"/>
            <a:ext cx="54283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effective 10 OCT 2022</a:t>
            </a:r>
          </a:p>
        </p:txBody>
      </p:sp>
    </p:spTree>
    <p:extLst>
      <p:ext uri="{BB962C8B-B14F-4D97-AF65-F5344CB8AC3E}">
        <p14:creationId xmlns:p14="http://schemas.microsoft.com/office/powerpoint/2010/main" val="280132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2B91D9D-437A-1E25-BB07-84ADDEE576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Key PCS Regulations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FF9FE80D-8554-3806-FCD0-218616700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824071" cy="4478602"/>
          </a:xfrm>
        </p:spPr>
        <p:txBody>
          <a:bodyPr>
            <a:no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Government Travel Charge Card (GTCC)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Must be used during PCS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Dependent travel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Authorized expenses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Unauthorized expenses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Advance pay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Weight limitations 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Vehicles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DoD funds / ships </a:t>
            </a:r>
            <a:r>
              <a:rPr lang="en-US" b="1" dirty="0"/>
              <a:t>ONE</a:t>
            </a:r>
            <a:r>
              <a:rPr lang="en-US" dirty="0"/>
              <a:t> vehicle OCONUS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DoD pays </a:t>
            </a:r>
            <a:r>
              <a:rPr lang="en-US" b="1" dirty="0"/>
              <a:t>mileage</a:t>
            </a:r>
            <a:r>
              <a:rPr lang="en-US" dirty="0"/>
              <a:t> for CONUS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Considerations for vehicles with loan or leased vehicles</a:t>
            </a:r>
          </a:p>
        </p:txBody>
      </p:sp>
      <p:pic>
        <p:nvPicPr>
          <p:cNvPr id="6" name="Picture 5" descr="Paper with hand icon indicating additional resource.">
            <a:extLst>
              <a:ext uri="{FF2B5EF4-FFF2-40B4-BE49-F238E27FC236}">
                <a16:creationId xmlns:a16="http://schemas.microsoft.com/office/drawing/2014/main" id="{13B7C09D-B8F8-F4A8-2DE1-8F025A96B0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36C34C-B636-BC94-3243-92A8D273341A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416338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9574" y="2690014"/>
            <a:ext cx="752442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PCS Considerations:</a:t>
            </a:r>
            <a:b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Before, During, and After </a:t>
            </a:r>
            <a:b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Your Move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E739A0C7-735D-D272-E1C4-60E91DBF08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D40D75-44D4-BD74-0183-C68512F071F4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1948115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FE3D771-4745-0A1E-804C-E7DB19BD95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Before Your PCS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21A2B-4D47-72E8-88EE-E1E8C4887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837323" cy="4719609"/>
          </a:xfrm>
        </p:spPr>
        <p:txBody>
          <a:bodyPr>
            <a:normAutofit fontScale="85000" lnSpcReduction="20000"/>
          </a:bodyPr>
          <a:lstStyle/>
          <a:p>
            <a:pPr marL="237744" lvl="0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Plan your move</a:t>
            </a:r>
          </a:p>
          <a:p>
            <a:pPr marL="694944" lvl="1" indent="-2286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MyPCS Mobile app</a:t>
            </a:r>
          </a:p>
          <a:p>
            <a:pPr marL="694944" lvl="1" indent="-228600">
              <a:lnSpc>
                <a:spcPct val="120000"/>
              </a:lnSpc>
              <a:spcBef>
                <a:spcPts val="0"/>
              </a:spcBef>
            </a:pPr>
            <a:r>
              <a:rPr lang="en-US" i="1" dirty="0"/>
              <a:t>https://</a:t>
            </a:r>
            <a:r>
              <a:rPr lang="en-US" i="1" dirty="0" err="1"/>
              <a:t>planmymove.militaryonesource.mil</a:t>
            </a:r>
            <a:endParaRPr lang="en-US" dirty="0"/>
          </a:p>
          <a:p>
            <a:pPr marL="237744" lvl="0" indent="-228600">
              <a:lnSpc>
                <a:spcPct val="120000"/>
              </a:lnSpc>
              <a:spcBef>
                <a:spcPts val="700"/>
              </a:spcBef>
            </a:pPr>
            <a:r>
              <a:rPr lang="en-US" dirty="0"/>
              <a:t>Mail forwarding or hold</a:t>
            </a:r>
          </a:p>
          <a:p>
            <a:pPr marL="694944" lvl="1" indent="-2286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Request via USPS 30 days ahead</a:t>
            </a:r>
          </a:p>
          <a:p>
            <a:pPr marL="237744" lvl="0" indent="-228600">
              <a:lnSpc>
                <a:spcPct val="120000"/>
              </a:lnSpc>
              <a:spcBef>
                <a:spcPts val="700"/>
              </a:spcBef>
            </a:pPr>
            <a:r>
              <a:rPr lang="en-US" dirty="0"/>
              <a:t>Housing-related expenses</a:t>
            </a:r>
          </a:p>
          <a:p>
            <a:pPr marL="694944" lvl="1" indent="-2286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Potential cleaning, maintenance, storage costs at current duty station</a:t>
            </a:r>
          </a:p>
          <a:p>
            <a:pPr marL="694944" lvl="1" indent="-2286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House-hunting expenses at next duty station</a:t>
            </a:r>
          </a:p>
          <a:p>
            <a:pPr marL="237744" indent="-228600">
              <a:lnSpc>
                <a:spcPct val="120000"/>
              </a:lnSpc>
              <a:spcBef>
                <a:spcPts val="700"/>
              </a:spcBef>
            </a:pPr>
            <a:r>
              <a:rPr lang="en-US" dirty="0"/>
              <a:t>Pets</a:t>
            </a:r>
          </a:p>
          <a:p>
            <a:pPr marL="694944" lvl="1" indent="-2286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Plan ahead </a:t>
            </a:r>
          </a:p>
          <a:p>
            <a:pPr marL="694944" lvl="1" indent="-2286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OCONUS travel may require quarantine and additional fees</a:t>
            </a:r>
          </a:p>
          <a:p>
            <a:pPr marL="237744" indent="-228600">
              <a:lnSpc>
                <a:spcPct val="120000"/>
              </a:lnSpc>
              <a:spcBef>
                <a:spcPts val="700"/>
              </a:spcBef>
            </a:pPr>
            <a:r>
              <a:rPr lang="en-US" dirty="0"/>
              <a:t>Passports and visas</a:t>
            </a:r>
          </a:p>
          <a:p>
            <a:pPr marL="694944" lvl="1" indent="-2286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Don’t wait until the last minute </a:t>
            </a:r>
          </a:p>
          <a:p>
            <a:pPr marL="694944" lvl="1" indent="-2286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Allow for processing time</a:t>
            </a:r>
          </a:p>
          <a:p>
            <a:pPr marL="694944" lvl="1" indent="-2286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Plan for fees</a:t>
            </a:r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14248C75-2590-89B6-B081-D71BCD02F4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338696-6699-FD9B-A103-90A8C84970AA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</a:t>
            </a:r>
            <a:r>
              <a:rPr lang="en-US" sz="1200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Counselee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3757335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6F9DABA-9E15-C3A1-9E30-5858BADFF4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During Your PCS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20A6F3-13F6-C374-E4AF-723651DA2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1" y="1577641"/>
            <a:ext cx="7678297" cy="4303060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Estimated travel costs for a PCS 	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Driving costs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Overnight accommodations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Food and other costs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Pet-friendly establishments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Estimated reimbursements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Tax considerations for unreimbursed items / costs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Keep all receipts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Review IRS Form 3903 for details</a:t>
            </a:r>
          </a:p>
          <a:p>
            <a:pPr marL="342883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6" name="Picture 5" descr="Paper with hand icon indicating additional resource.">
            <a:extLst>
              <a:ext uri="{FF2B5EF4-FFF2-40B4-BE49-F238E27FC236}">
                <a16:creationId xmlns:a16="http://schemas.microsoft.com/office/drawing/2014/main" id="{C7FCF8C1-57D1-F8B4-B14C-30F4E6165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BBED8-0960-4F5A-E8E8-A4F04D919930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 Checklist and Estimated Travel Costs for a PCS </a:t>
            </a:r>
            <a:r>
              <a:rPr lang="en-US" sz="1200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4273251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D19E61E-B73A-95A0-C90E-9DE048B76E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After You Arrive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A3820-BCED-28B6-01DD-E63AFA427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80374"/>
            <a:ext cx="7678297" cy="4716876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submission of travel claim</a:t>
            </a:r>
            <a:endParaRPr lang="en-US" sz="2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for initial expenses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lodging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deposits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registration </a:t>
            </a:r>
            <a:endParaRPr lang="en-US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varies by location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options via installation child development centers, FFSC, and Military OneSource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 employment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your nearest FFSC and discuss with the Spouse Employment Specialist. </a:t>
            </a:r>
          </a:p>
          <a:p>
            <a:pPr marL="0" indent="0">
              <a:buNone/>
            </a:pP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12DDC9AB-481A-6915-2B00-B2BD3BB3BE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9AEA3-F40A-0F28-CA49-185863997198}"/>
              </a:ext>
            </a:extLst>
          </p:cNvPr>
          <p:cNvSpPr txBox="1"/>
          <p:nvPr/>
        </p:nvSpPr>
        <p:spPr>
          <a:xfrm>
            <a:off x="808602" y="6414560"/>
            <a:ext cx="623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</a:t>
            </a:r>
            <a:r>
              <a:rPr lang="en-US" sz="1200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Counselee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3140847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50570" y="3119870"/>
            <a:ext cx="749343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 and Resources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7440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7BABCE-2230-ED7D-BF71-B5A04C39B7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1D84A1-71BD-0418-229B-7F0EC4FF8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1" y="1577641"/>
            <a:ext cx="7651794" cy="450510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z="2200" b="0" spc="-5" dirty="0">
                <a:solidFill>
                  <a:srgbClr val="004071"/>
                </a:solidFill>
                <a:latin typeface="Arial"/>
                <a:cs typeface="Arial"/>
              </a:rPr>
              <a:t>Let’s wrap all the topics we talked about today: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Purchases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Compensation, Benefits, and Entitlements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 Considerations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your PCS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your PCS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you arrive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189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5EA3475-6D3B-6798-7B55-DAC49B554C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C930BEA-9013-3EC4-796F-6E96B58B0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475745" cy="4518359"/>
          </a:xfrm>
        </p:spPr>
        <p:txBody>
          <a:bodyPr/>
          <a:lstStyle/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and Family Support Center (FFSC)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Navy-Marine Corps Relief Society </a:t>
            </a:r>
            <a:r>
              <a:rPr lang="en-US" altLang="en-US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(NMCRS)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OneSource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 Financial Literacy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MyNavy Financial Literacy icon.">
            <a:extLst>
              <a:ext uri="{FF2B5EF4-FFF2-40B4-BE49-F238E27FC236}">
                <a16:creationId xmlns:a16="http://schemas.microsoft.com/office/drawing/2014/main" id="{26761544-7276-A278-9710-520CBA2FC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4200" y="4403797"/>
            <a:ext cx="358028" cy="3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en$e icon.">
            <a:extLst>
              <a:ext uri="{FF2B5EF4-FFF2-40B4-BE49-F238E27FC236}">
                <a16:creationId xmlns:a16="http://schemas.microsoft.com/office/drawing/2014/main" id="{FE61EE1F-0065-D4AA-F453-378E6AF7D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25" y="4732751"/>
            <a:ext cx="358028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6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4044" y="3119870"/>
            <a:ext cx="6691745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2" name="AutoShape 100" descr="Lightbulb icon indicating activity.">
            <a:extLst>
              <a:ext uri="{FF2B5EF4-FFF2-40B4-BE49-F238E27FC236}">
                <a16:creationId xmlns:a16="http://schemas.microsoft.com/office/drawing/2014/main" id="{65E4213B-1BFF-9529-9C88-28D99AFB5B1B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  <p:pic>
        <p:nvPicPr>
          <p:cNvPr id="3" name="Picture 2" descr="Paper with hand icon indicating additional resource.">
            <a:extLst>
              <a:ext uri="{FF2B5EF4-FFF2-40B4-BE49-F238E27FC236}">
                <a16:creationId xmlns:a16="http://schemas.microsoft.com/office/drawing/2014/main" id="{59778060-B0EC-117B-5466-1425765769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20" y="6297250"/>
            <a:ext cx="324952" cy="39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071A09-C636-4ADC-8642-7B74A0DED961}"/>
              </a:ext>
            </a:extLst>
          </p:cNvPr>
          <p:cNvSpPr txBox="1"/>
          <p:nvPr/>
        </p:nvSpPr>
        <p:spPr>
          <a:xfrm>
            <a:off x="123267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Change of Station (PCS)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Counselee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235369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B64BD4B-38FA-2F4B-89F3-8B27284573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12848" y="3360138"/>
            <a:ext cx="5980176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A81799C-3792-4A4A-83FD-5E588D79BC56}"/>
              </a:ext>
            </a:extLst>
          </p:cNvPr>
          <p:cNvSpPr txBox="1"/>
          <p:nvPr/>
        </p:nvSpPr>
        <p:spPr>
          <a:xfrm>
            <a:off x="1301750" y="6425358"/>
            <a:ext cx="65405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(DoD)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 information does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imply or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DoD</a:t>
            </a:r>
            <a:r>
              <a:rPr kumimoji="0" lang="en-US" sz="900" b="0" i="0" u="none" strike="noStrike" kern="1200" cap="none" spc="11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endorsement.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E8B9AD6A-6620-788C-EF0E-7A423C72D776}"/>
              </a:ext>
            </a:extLst>
          </p:cNvPr>
          <p:cNvSpPr txBox="1"/>
          <p:nvPr/>
        </p:nvSpPr>
        <p:spPr>
          <a:xfrm>
            <a:off x="100668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OPNAV-PCSFRT-2.0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4782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F20E350-13F6-5CDE-A2FE-3396BBED3F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Create a Spending Plan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F8B28D3F-DD71-CCA3-CC81-113A759EB8AF}"/>
              </a:ext>
            </a:extLst>
          </p:cNvPr>
          <p:cNvSpPr txBox="1">
            <a:spLocks/>
          </p:cNvSpPr>
          <p:nvPr/>
        </p:nvSpPr>
        <p:spPr>
          <a:xfrm>
            <a:off x="124751" y="1777795"/>
            <a:ext cx="7093740" cy="47166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ct val="100000"/>
              </a:lnSpc>
              <a:spcBef>
                <a:spcPts val="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1 — Understand your current situation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Track inflows and outflows for 30 days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Review past financial statements</a:t>
            </a:r>
            <a:endParaRPr lang="en-US" sz="180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2 — Know where your money should go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Save and/or invest 10% – 15%*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Transportation less than 15% – 20%*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Limit housing to BAH or 25% or less*</a:t>
            </a:r>
            <a:endParaRPr lang="en-US" sz="180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3 — Create a plan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Plan for new or different expenses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Prioritize financial goals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Establish an emergency fund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Automate saving and bill paying</a:t>
            </a:r>
            <a:endParaRPr lang="en-US" sz="1800" b="0" dirty="0"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4 — Make adjustments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Update with life changes</a:t>
            </a:r>
          </a:p>
          <a:p>
            <a:pPr marL="694944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Review frequently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DBBAEB15-46AE-FE4B-39BF-331F8920BDB0}"/>
              </a:ext>
            </a:extLst>
          </p:cNvPr>
          <p:cNvSpPr txBox="1">
            <a:spLocks/>
          </p:cNvSpPr>
          <p:nvPr/>
        </p:nvSpPr>
        <p:spPr>
          <a:xfrm>
            <a:off x="2961527" y="3732600"/>
            <a:ext cx="1771848" cy="3188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Pretax income</a:t>
            </a:r>
          </a:p>
        </p:txBody>
      </p:sp>
      <p:grpSp>
        <p:nvGrpSpPr>
          <p:cNvPr id="10" name="Group 9" descr="4-Step Budgeting Process Graphic.">
            <a:extLst>
              <a:ext uri="{FF2B5EF4-FFF2-40B4-BE49-F238E27FC236}">
                <a16:creationId xmlns:a16="http://schemas.microsoft.com/office/drawing/2014/main" id="{B32A7EF9-62F0-B4A6-8C5D-4F7C78EB6073}"/>
              </a:ext>
            </a:extLst>
          </p:cNvPr>
          <p:cNvGrpSpPr/>
          <p:nvPr/>
        </p:nvGrpSpPr>
        <p:grpSpPr>
          <a:xfrm>
            <a:off x="4904951" y="2173902"/>
            <a:ext cx="4030459" cy="3914389"/>
            <a:chOff x="4511422" y="2236001"/>
            <a:chExt cx="4409844" cy="428283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F33AC0-A43C-03F5-3132-61C370ECB821}"/>
                </a:ext>
              </a:extLst>
            </p:cNvPr>
            <p:cNvSpPr/>
            <p:nvPr/>
          </p:nvSpPr>
          <p:spPr>
            <a:xfrm>
              <a:off x="5286389" y="2791243"/>
              <a:ext cx="2998078" cy="2998078"/>
            </a:xfrm>
            <a:prstGeom prst="ellipse">
              <a:avLst/>
            </a:prstGeom>
            <a:noFill/>
            <a:ln w="4889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32F2004-1D35-A5A3-F80C-99A353270289}"/>
                </a:ext>
              </a:extLst>
            </p:cNvPr>
            <p:cNvSpPr/>
            <p:nvPr/>
          </p:nvSpPr>
          <p:spPr>
            <a:xfrm>
              <a:off x="6033900" y="2236001"/>
              <a:ext cx="1503079" cy="1503078"/>
            </a:xfrm>
            <a:prstGeom prst="ellipse">
              <a:avLst/>
            </a:prstGeom>
            <a:solidFill>
              <a:srgbClr val="ECB34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78EB05-74F1-B92D-1DA4-47754BD81ADC}"/>
                </a:ext>
              </a:extLst>
            </p:cNvPr>
            <p:cNvSpPr/>
            <p:nvPr/>
          </p:nvSpPr>
          <p:spPr>
            <a:xfrm>
              <a:off x="7418187" y="3420774"/>
              <a:ext cx="1503079" cy="1503078"/>
            </a:xfrm>
            <a:prstGeom prst="ellipse">
              <a:avLst/>
            </a:prstGeom>
            <a:solidFill>
              <a:srgbClr val="D6B05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1D71C9-A669-760F-2A55-B7A1ECF6F417}"/>
                </a:ext>
              </a:extLst>
            </p:cNvPr>
            <p:cNvSpPr/>
            <p:nvPr/>
          </p:nvSpPr>
          <p:spPr>
            <a:xfrm>
              <a:off x="6023361" y="5015758"/>
              <a:ext cx="1503080" cy="1503078"/>
            </a:xfrm>
            <a:prstGeom prst="ellipse">
              <a:avLst/>
            </a:prstGeom>
            <a:solidFill>
              <a:srgbClr val="C09B4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F980AC-3734-38B3-D117-3B58B174473E}"/>
                </a:ext>
              </a:extLst>
            </p:cNvPr>
            <p:cNvSpPr/>
            <p:nvPr/>
          </p:nvSpPr>
          <p:spPr>
            <a:xfrm>
              <a:off x="4511422" y="3466968"/>
              <a:ext cx="1503077" cy="1503078"/>
            </a:xfrm>
            <a:prstGeom prst="ellipse">
              <a:avLst/>
            </a:prstGeom>
            <a:solidFill>
              <a:srgbClr val="A88140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BAF8CA-9EE6-258F-A5B3-C7A47822D8B8}"/>
                </a:ext>
              </a:extLst>
            </p:cNvPr>
            <p:cNvSpPr txBox="1"/>
            <p:nvPr/>
          </p:nvSpPr>
          <p:spPr>
            <a:xfrm>
              <a:off x="5808551" y="3900330"/>
              <a:ext cx="1834961" cy="90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4-STEP BUDGETING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5C3FCF-6518-53E3-D35F-5798E60256E9}"/>
                </a:ext>
              </a:extLst>
            </p:cNvPr>
            <p:cNvSpPr txBox="1"/>
            <p:nvPr/>
          </p:nvSpPr>
          <p:spPr>
            <a:xfrm>
              <a:off x="6059538" y="2408829"/>
              <a:ext cx="1447800" cy="11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your current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situation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536660-1768-21C5-3C4F-DB4A52D41499}"/>
                </a:ext>
              </a:extLst>
            </p:cNvPr>
            <p:cNvSpPr txBox="1"/>
            <p:nvPr/>
          </p:nvSpPr>
          <p:spPr>
            <a:xfrm>
              <a:off x="7460384" y="3609159"/>
              <a:ext cx="1447800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Know where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your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should go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6E2314-F9AC-11AE-8753-AD2E48D1BAEF}"/>
                </a:ext>
              </a:extLst>
            </p:cNvPr>
            <p:cNvSpPr txBox="1"/>
            <p:nvPr/>
          </p:nvSpPr>
          <p:spPr>
            <a:xfrm>
              <a:off x="6050997" y="5323907"/>
              <a:ext cx="144780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Create a plan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BB57E-198F-22B8-18F5-BF6CE43A0342}"/>
                </a:ext>
              </a:extLst>
            </p:cNvPr>
            <p:cNvSpPr txBox="1"/>
            <p:nvPr/>
          </p:nvSpPr>
          <p:spPr>
            <a:xfrm>
              <a:off x="4539059" y="3753949"/>
              <a:ext cx="1447800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4: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adjustments</a:t>
              </a:r>
            </a:p>
          </p:txBody>
        </p:sp>
      </p:grp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466AC2C9-D322-CF43-6E51-13D3A7AB23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258941-FF54-6E87-EA30-551A87DFFB07}"/>
              </a:ext>
            </a:extLst>
          </p:cNvPr>
          <p:cNvSpPr txBox="1"/>
          <p:nvPr/>
        </p:nvSpPr>
        <p:spPr>
          <a:xfrm>
            <a:off x="808602" y="6414560"/>
            <a:ext cx="488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Plan Worksheet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14138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090C591-87EC-A295-8622-5EE0F8E398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Estimate Changes to Income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58F5B29-B96F-9DC9-9714-2616E982C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722815" cy="4809444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Allowance for Housing (BAH)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Overseas Housing Allowance (OHA)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Living Allowance (COLA)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Separation Allowance (FSA)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Needs Allowance (BNA)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and Incentive Pays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Spousal Income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5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5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www.travel.dod.mil</a:t>
            </a:r>
            <a:r>
              <a:rPr lang="en-US" sz="25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52EA6752-F5E5-A209-BA08-B427E46396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04062B-7D8B-874D-880B-121315C9AA63}"/>
              </a:ext>
            </a:extLst>
          </p:cNvPr>
          <p:cNvSpPr txBox="1"/>
          <p:nvPr/>
        </p:nvSpPr>
        <p:spPr>
          <a:xfrm>
            <a:off x="808602" y="6414560"/>
            <a:ext cx="488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Change of Station (PCS)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Counselee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249603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F77AC5-342A-A5E2-81F4-E78F63ED8E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Estimate Changes to Expenses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A50592-BF25-B7E2-0E09-C59AF706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639802" cy="4351338"/>
          </a:xfrm>
        </p:spPr>
        <p:txBody>
          <a:bodyPr>
            <a:no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costs 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and auto insurance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Groceries 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household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Taxes</a:t>
            </a:r>
          </a:p>
          <a:p>
            <a:pPr marL="0" indent="0">
              <a:buNone/>
            </a:pP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Image of a hom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052" y="2424503"/>
            <a:ext cx="3030514" cy="2008993"/>
          </a:xfrm>
          <a:prstGeom prst="rect">
            <a:avLst/>
          </a:prstGeom>
        </p:spPr>
      </p:pic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32200B41-5AE5-F0C5-8DC6-D01AF42B78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41AB2C-0A44-B2FF-0CEF-B2C924588FE9}"/>
              </a:ext>
            </a:extLst>
          </p:cNvPr>
          <p:cNvSpPr txBox="1"/>
          <p:nvPr/>
        </p:nvSpPr>
        <p:spPr>
          <a:xfrm>
            <a:off x="808602" y="6414560"/>
            <a:ext cx="488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Change of Station (PCS)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Counselee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283517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92663EC-A5C8-CF1B-8F34-96F22C1FB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Statements and Bills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CA729-0C53-65C5-DBC3-8A135672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704801" cy="4735344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Notify landlord or housing office 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Notify utility and other monthly service providers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digital versus paper bills / statements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Notify all creditors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auto-bill pay while </a:t>
            </a:r>
            <a:r>
              <a:rPr lang="en-US" dirty="0" err="1"/>
              <a:t>en</a:t>
            </a:r>
            <a:r>
              <a:rPr lang="en-US" dirty="0"/>
              <a:t> route to new duty station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Ensure required minimum payments are made on all debts during PCS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Notify credit card company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55804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8401C19B-4180-DC5A-BCC1-B82FE05E8C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Protect Your Credit Reputation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B624B020-7DB9-D5ED-CD38-C3D2E20A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032" y="1577641"/>
            <a:ext cx="4949169" cy="4836920"/>
          </a:xfrm>
        </p:spPr>
        <p:txBody>
          <a:bodyPr>
            <a:normAutofit lnSpcReduction="10000"/>
          </a:bodyPr>
          <a:lstStyle/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/>
              <a:t>Access and review credit report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0" dirty="0" err="1">
                <a:solidFill>
                  <a:srgbClr val="004071"/>
                </a:solidFill>
                <a:latin typeface="Arial"/>
                <a:cs typeface="Arial"/>
              </a:rPr>
              <a:t>www.annualcreditreport.com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Report any errors</a:t>
            </a: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Understanding credit score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FICO score ranges from </a:t>
            </a:r>
            <a:br>
              <a:rPr lang="en-US" dirty="0"/>
            </a:br>
            <a:r>
              <a:rPr lang="en-US" dirty="0"/>
              <a:t>300-850, higher is better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Five key components with </a:t>
            </a:r>
            <a:br>
              <a:rPr lang="en-US" dirty="0"/>
            </a:br>
            <a:r>
              <a:rPr lang="en-US" dirty="0"/>
              <a:t>payment history and amounts </a:t>
            </a:r>
            <a:br>
              <a:rPr lang="en-US" dirty="0"/>
            </a:br>
            <a:r>
              <a:rPr lang="en-US" dirty="0"/>
              <a:t>owed making up 65% of your </a:t>
            </a:r>
            <a:br>
              <a:rPr lang="en-US" dirty="0"/>
            </a:br>
            <a:r>
              <a:rPr lang="en-US" dirty="0"/>
              <a:t>score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/>
              <a:t>Strive to pay off credit cards monthly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Free credit monitoring</a:t>
            </a:r>
          </a:p>
        </p:txBody>
      </p:sp>
      <p:grpSp>
        <p:nvGrpSpPr>
          <p:cNvPr id="29" name="Group 28" descr="Protect your credit reputation pie chart.">
            <a:extLst>
              <a:ext uri="{FF2B5EF4-FFF2-40B4-BE49-F238E27FC236}">
                <a16:creationId xmlns:a16="http://schemas.microsoft.com/office/drawing/2014/main" id="{24C38F2B-DE39-B12E-0503-97EA2BF11257}"/>
              </a:ext>
            </a:extLst>
          </p:cNvPr>
          <p:cNvGrpSpPr/>
          <p:nvPr/>
        </p:nvGrpSpPr>
        <p:grpSpPr>
          <a:xfrm>
            <a:off x="5056983" y="2672694"/>
            <a:ext cx="4002082" cy="3631818"/>
            <a:chOff x="5105970" y="2192742"/>
            <a:chExt cx="3588638" cy="3573183"/>
          </a:xfrm>
        </p:grpSpPr>
        <p:pic>
          <p:nvPicPr>
            <p:cNvPr id="30" name="Picture 29">
              <a:hlinkClick r:id="rId3" action="ppaction://hlinkfile"/>
              <a:extLst>
                <a:ext uri="{FF2B5EF4-FFF2-40B4-BE49-F238E27FC236}">
                  <a16:creationId xmlns:a16="http://schemas.microsoft.com/office/drawing/2014/main" id="{42DFB81D-E836-3DB0-1E77-2DFF66E1A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575" y="2192742"/>
              <a:ext cx="3405033" cy="3573183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CED1DA-38D8-EDA7-879F-5B9FEE3C2E47}"/>
                </a:ext>
              </a:extLst>
            </p:cNvPr>
            <p:cNvSpPr/>
            <p:nvPr/>
          </p:nvSpPr>
          <p:spPr>
            <a:xfrm>
              <a:off x="7201889" y="3284562"/>
              <a:ext cx="1244477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3FB9BA5-0B99-F04B-3D14-69252B37823C}"/>
                </a:ext>
              </a:extLst>
            </p:cNvPr>
            <p:cNvSpPr/>
            <p:nvPr/>
          </p:nvSpPr>
          <p:spPr>
            <a:xfrm>
              <a:off x="6219442" y="4166179"/>
              <a:ext cx="124447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Amounts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Owed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B223B7B-3687-DA6E-CB18-B1CB73E0493F}"/>
                </a:ext>
              </a:extLst>
            </p:cNvPr>
            <p:cNvSpPr/>
            <p:nvPr/>
          </p:nvSpPr>
          <p:spPr>
            <a:xfrm>
              <a:off x="5105970" y="3381686"/>
              <a:ext cx="16046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Length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 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6A6DFFA-0372-BB12-8D3E-1A63EF3E1945}"/>
                </a:ext>
              </a:extLst>
            </p:cNvPr>
            <p:cNvSpPr/>
            <p:nvPr/>
          </p:nvSpPr>
          <p:spPr>
            <a:xfrm>
              <a:off x="6600300" y="2434771"/>
              <a:ext cx="799086" cy="100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Types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0ACAA3-87FB-8C9E-4C55-FA0719C8A0F6}"/>
                </a:ext>
              </a:extLst>
            </p:cNvPr>
            <p:cNvSpPr/>
            <p:nvPr/>
          </p:nvSpPr>
          <p:spPr>
            <a:xfrm>
              <a:off x="5951658" y="2704915"/>
              <a:ext cx="799086" cy="79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</a:t>
              </a:r>
              <a:r>
                <a:rPr kumimoji="0" lang="en-US" sz="105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 descr="Paper with hand icon indicating additional resource.">
            <a:extLst>
              <a:ext uri="{FF2B5EF4-FFF2-40B4-BE49-F238E27FC236}">
                <a16:creationId xmlns:a16="http://schemas.microsoft.com/office/drawing/2014/main" id="{2005ECD9-E2AB-4B1E-8744-C4D6B21BF5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9F22E8-9E70-0E20-5084-244773D03CC1}"/>
              </a:ext>
            </a:extLst>
          </p:cNvPr>
          <p:cNvSpPr txBox="1"/>
          <p:nvPr/>
        </p:nvSpPr>
        <p:spPr>
          <a:xfrm>
            <a:off x="808602" y="6414560"/>
            <a:ext cx="488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Credit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</p:spTree>
    <p:extLst>
      <p:ext uri="{BB962C8B-B14F-4D97-AF65-F5344CB8AC3E}">
        <p14:creationId xmlns:p14="http://schemas.microsoft.com/office/powerpoint/2010/main" val="144358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094EB18-8A60-6C87-3678-87F7A96420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Managing Debt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5B759-686A-6804-3F00-D7CBD9EA1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714492" cy="2570289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debt smartly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 how much debt you take on</a:t>
            </a:r>
            <a:endParaRPr lang="en-US" b="0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deliberate approach to pay it off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Destroyer</a:t>
            </a:r>
            <a:r>
              <a:rPr lang="en-US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b="0" spc="-5" dirty="0">
                <a:solidFill>
                  <a:srgbClr val="004071"/>
                </a:solidFill>
                <a:latin typeface="Arial"/>
                <a:cs typeface="Arial"/>
              </a:rPr>
              <a:t>Complete self-paced course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b="0" spc="-5" dirty="0">
                <a:solidFill>
                  <a:srgbClr val="004071"/>
                </a:solidFill>
                <a:latin typeface="Arial"/>
                <a:cs typeface="Arial"/>
              </a:rPr>
              <a:t>Meet with PFM or CFS for 1:1 support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QR code.">
            <a:extLst>
              <a:ext uri="{FF2B5EF4-FFF2-40B4-BE49-F238E27FC236}">
                <a16:creationId xmlns:a16="http://schemas.microsoft.com/office/drawing/2014/main" id="{AAEC72C1-01DF-8E7B-CFA2-C9986820B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44" y="4536521"/>
            <a:ext cx="1711577" cy="1668609"/>
          </a:xfrm>
          <a:prstGeom prst="rect">
            <a:avLst/>
          </a:prstGeom>
        </p:spPr>
      </p:pic>
      <p:pic>
        <p:nvPicPr>
          <p:cNvPr id="3" name="Picture 2" descr="Debt Destroyer logo.">
            <a:extLst>
              <a:ext uri="{FF2B5EF4-FFF2-40B4-BE49-F238E27FC236}">
                <a16:creationId xmlns:a16="http://schemas.microsoft.com/office/drawing/2014/main" id="{D63863CE-4D9F-4842-B6C0-459B424D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56" y="4416367"/>
            <a:ext cx="3568700" cy="16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5691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BD266FFA-D4A9-2B4C-A4E0-AA380813DFE0}"/>
    </a:ext>
  </a:extLst>
</a:theme>
</file>

<file path=ppt/theme/theme2.xml><?xml version="1.0" encoding="utf-8"?>
<a:theme xmlns:a="http://schemas.openxmlformats.org/drawingml/2006/main" name="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3.xml><?xml version="1.0" encoding="utf-8"?>
<a:theme xmlns:a="http://schemas.openxmlformats.org/drawingml/2006/main" name="4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4.xml><?xml version="1.0" encoding="utf-8"?>
<a:theme xmlns:a="http://schemas.openxmlformats.org/drawingml/2006/main" name="1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5.xml><?xml version="1.0" encoding="utf-8"?>
<a:theme xmlns:a="http://schemas.openxmlformats.org/drawingml/2006/main" name="2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55145</TotalTime>
  <Words>1375</Words>
  <Application>Microsoft Macintosh PowerPoint</Application>
  <PresentationFormat>Letter Paper (8.5x11 in)</PresentationFormat>
  <Paragraphs>292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Title Slides with art</vt:lpstr>
      <vt:lpstr>4_Title Slides with art</vt:lpstr>
      <vt:lpstr>1_Title Slides with art</vt:lpstr>
      <vt:lpstr>2_Title Slides with art</vt:lpstr>
      <vt:lpstr>1_Custom Design</vt:lpstr>
      <vt:lpstr>3_Title Slides with art</vt:lpstr>
      <vt:lpstr>Permanent Change of Station (PCS)</vt:lpstr>
      <vt:lpstr>Agenda</vt:lpstr>
      <vt:lpstr>Basic Finance</vt:lpstr>
      <vt:lpstr>Create a Spending Plan</vt:lpstr>
      <vt:lpstr>Estimate Changes to Income</vt:lpstr>
      <vt:lpstr>Estimate Changes to Expenses</vt:lpstr>
      <vt:lpstr>Statements and Bills</vt:lpstr>
      <vt:lpstr>Protect Your Credit Reputation</vt:lpstr>
      <vt:lpstr>Managing Debt</vt:lpstr>
      <vt:lpstr>Tax Considerations</vt:lpstr>
      <vt:lpstr>Consumer Protections</vt:lpstr>
      <vt:lpstr>Military Consumer Protections</vt:lpstr>
      <vt:lpstr>Misleading Consumer Practices</vt:lpstr>
      <vt:lpstr>Major Purchases</vt:lpstr>
      <vt:lpstr>Housing and Transportation</vt:lpstr>
      <vt:lpstr>Planning for the Future</vt:lpstr>
      <vt:lpstr>LIFE Insurance Needs</vt:lpstr>
      <vt:lpstr>Life Insurance</vt:lpstr>
      <vt:lpstr>Compensation, Benefits,  and Entitlements</vt:lpstr>
      <vt:lpstr>Travel Pay and Allowances</vt:lpstr>
      <vt:lpstr>SECDEF Memo: Taking Care of  Our Service Members and Families</vt:lpstr>
      <vt:lpstr>Key PCS Regulations</vt:lpstr>
      <vt:lpstr>PCS Considerations: Before, During, and After  Your Move</vt:lpstr>
      <vt:lpstr>Before Your PCS</vt:lpstr>
      <vt:lpstr>During Your PCS</vt:lpstr>
      <vt:lpstr>After You Arrive</vt:lpstr>
      <vt:lpstr>Summary and Resources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Readiness: Pre-Deployment</dc:title>
  <dc:creator>Freelance</dc:creator>
  <cp:lastModifiedBy>Samantha Salazar</cp:lastModifiedBy>
  <cp:revision>493</cp:revision>
  <cp:lastPrinted>2019-11-15T04:37:38Z</cp:lastPrinted>
  <dcterms:created xsi:type="dcterms:W3CDTF">2020-01-09T21:14:48Z</dcterms:created>
  <dcterms:modified xsi:type="dcterms:W3CDTF">2023-04-11T18:17:03Z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7832847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2022-10-17T17:59:32Z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b4fd8f51-bded-488e-9879-65e18607cae8</vt:lpwstr>
  </property>
  <property fmtid="{D5CDD505-2E9C-101B-9397-08002B2CF9AE}" pid="11" name="MSIP_Label_21b8b91c-28ee-4d1f-b2ad-f390f537babc_ContentBits">
    <vt:lpwstr>0</vt:lpwstr>
  </property>
</Properties>
</file>